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7" r:id="rId4"/>
    <p:sldId id="258" r:id="rId5"/>
    <p:sldId id="266" r:id="rId6"/>
    <p:sldId id="259" r:id="rId7"/>
    <p:sldId id="260" r:id="rId8"/>
    <p:sldId id="269" r:id="rId9"/>
    <p:sldId id="268" r:id="rId10"/>
    <p:sldId id="270" r:id="rId11"/>
    <p:sldId id="261" r:id="rId12"/>
    <p:sldId id="272" r:id="rId13"/>
    <p:sldId id="271" r:id="rId14"/>
    <p:sldId id="273" r:id="rId15"/>
    <p:sldId id="262" r:id="rId16"/>
    <p:sldId id="274" r:id="rId17"/>
    <p:sldId id="275" r:id="rId18"/>
    <p:sldId id="276" r:id="rId19"/>
    <p:sldId id="263" r:id="rId20"/>
    <p:sldId id="277" r:id="rId21"/>
    <p:sldId id="264" r:id="rId22"/>
    <p:sldId id="278" r:id="rId23"/>
    <p:sldId id="279" r:id="rId24"/>
    <p:sldId id="281" r:id="rId25"/>
    <p:sldId id="265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17"/>
  </p:normalViewPr>
  <p:slideViewPr>
    <p:cSldViewPr snapToGrid="0" snapToObjects="1">
      <p:cViewPr varScale="1">
        <p:scale>
          <a:sx n="88" d="100"/>
          <a:sy n="88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51AE7-F296-1C48-8DF7-669110A23E84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345C2-16FB-1542-A762-A17412CE8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80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345C2-16FB-1542-A762-A17412CE86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0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wildlife.org/pages/living-planet-report-2016" TargetMode="External"/><Relationship Id="rId4" Type="http://schemas.openxmlformats.org/officeDocument/2006/relationships/hyperlink" Target="https://www.havocscope.com/illegal-wildlife-trad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ites/cites-wildlife-trade-databas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/>
              <a:t>Wildlife Trade Visualization 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Ruyue </a:t>
            </a:r>
            <a:r>
              <a:rPr lang="en-US" dirty="0" err="1" smtClean="0"/>
              <a:t>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taxon and genus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16" y="1846264"/>
            <a:ext cx="8249513" cy="3779804"/>
          </a:xfrm>
        </p:spPr>
      </p:pic>
      <p:sp>
        <p:nvSpPr>
          <p:cNvPr id="6" name="Rectangle 5"/>
          <p:cNvSpPr/>
          <p:nvPr/>
        </p:nvSpPr>
        <p:spPr>
          <a:xfrm>
            <a:off x="1930400" y="5734972"/>
            <a:ext cx="822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From 10 genus image, there are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still crocodile, python, alligator, monkey but also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many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plants.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term traded and purpose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11" y="1981730"/>
            <a:ext cx="5587722" cy="4022725"/>
          </a:xfrm>
        </p:spPr>
      </p:pic>
      <p:sp>
        <p:nvSpPr>
          <p:cNvPr id="5" name="Rectangle 4"/>
          <p:cNvSpPr/>
          <p:nvPr/>
        </p:nvSpPr>
        <p:spPr>
          <a:xfrm>
            <a:off x="7039429" y="2894762"/>
            <a:ext cx="46155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Most wildlife are traded as live, leather products with records more than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10000. Then 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specimens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, skins, raw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corals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, trophies, garments, caviar, extract, bodies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4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term traded and purpose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96243"/>
            <a:ext cx="7485323" cy="4022725"/>
          </a:xfrm>
        </p:spPr>
      </p:pic>
      <p:sp>
        <p:nvSpPr>
          <p:cNvPr id="6" name="Rectangle 5"/>
          <p:cNvSpPr/>
          <p:nvPr/>
        </p:nvSpPr>
        <p:spPr>
          <a:xfrm>
            <a:off x="8582603" y="2203494"/>
            <a:ext cx="31786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Among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live, various genus were traded. Among leather products, </a:t>
            </a:r>
            <a:r>
              <a:rPr lang="en-US" dirty="0" err="1" smtClean="0">
                <a:solidFill>
                  <a:srgbClr val="000000"/>
                </a:solidFill>
                <a:latin typeface="Helvetica" charset="0"/>
              </a:rPr>
              <a:t>Crocodylus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Python, Alligator,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Varanus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, Caiman were traded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most.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Among skin, </a:t>
            </a:r>
            <a:r>
              <a:rPr lang="en-US" dirty="0" err="1" smtClean="0">
                <a:solidFill>
                  <a:srgbClr val="000000"/>
                </a:solidFill>
                <a:latin typeface="Helvetica" charset="0"/>
              </a:rPr>
              <a:t>Crocodylus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was trades most again. To a degree, it explains why </a:t>
            </a:r>
            <a:r>
              <a:rPr lang="en-US" dirty="0" err="1" smtClean="0">
                <a:solidFill>
                  <a:srgbClr val="000000"/>
                </a:solidFill>
                <a:latin typeface="Helvetica" charset="0"/>
              </a:rPr>
              <a:t>Crocodylus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Python, Alligator are most traded genus.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term traded and purpose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38" y="2066397"/>
            <a:ext cx="5011442" cy="4022725"/>
          </a:xfrm>
        </p:spPr>
      </p:pic>
      <p:sp>
        <p:nvSpPr>
          <p:cNvPr id="6" name="Rectangle 5"/>
          <p:cNvSpPr/>
          <p:nvPr/>
        </p:nvSpPr>
        <p:spPr>
          <a:xfrm>
            <a:off x="6937829" y="2611122"/>
            <a:ext cx="3643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ost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trades are for Commercial use.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term traded and purpose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0129"/>
            <a:ext cx="7511524" cy="4022725"/>
          </a:xfrm>
        </p:spPr>
      </p:pic>
      <p:sp>
        <p:nvSpPr>
          <p:cNvPr id="6" name="Rectangle 5"/>
          <p:cNvSpPr/>
          <p:nvPr/>
        </p:nvSpPr>
        <p:spPr>
          <a:xfrm>
            <a:off x="8766629" y="2968161"/>
            <a:ext cx="23890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mong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top 10 genus traded, most of they are for Commercial use and traded as leather products.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country and Export country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964796"/>
            <a:ext cx="7146834" cy="3307825"/>
          </a:xfrm>
        </p:spPr>
      </p:pic>
      <p:sp>
        <p:nvSpPr>
          <p:cNvPr id="5" name="Rectangle 4"/>
          <p:cNvSpPr/>
          <p:nvPr/>
        </p:nvSpPr>
        <p:spPr>
          <a:xfrm>
            <a:off x="8244115" y="2429078"/>
            <a:ext cx="31205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of the frequent importers are on the northern part of earth like America, Canada, East Asia, northern Europe</a:t>
            </a:r>
            <a:r>
              <a:rPr lang="en-US" dirty="0" smtClean="0"/>
              <a:t>. Frequent </a:t>
            </a:r>
            <a:r>
              <a:rPr lang="en-US" dirty="0"/>
              <a:t>exporters are also in northern part including America, Canada, Northern Europe, China, then South East Asia.</a:t>
            </a:r>
          </a:p>
        </p:txBody>
      </p:sp>
    </p:spTree>
    <p:extLst>
      <p:ext uri="{BB962C8B-B14F-4D97-AF65-F5344CB8AC3E}">
        <p14:creationId xmlns:p14="http://schemas.microsoft.com/office/powerpoint/2010/main" val="20906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country and </a:t>
            </a:r>
            <a:r>
              <a:rPr lang="en-US" smtClean="0"/>
              <a:t>Export country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16295"/>
            <a:ext cx="8782643" cy="2962105"/>
          </a:xfrm>
        </p:spPr>
      </p:pic>
      <p:sp>
        <p:nvSpPr>
          <p:cNvPr id="6" name="Rectangle 5"/>
          <p:cNvSpPr/>
          <p:nvPr/>
        </p:nvSpPr>
        <p:spPr>
          <a:xfrm>
            <a:off x="1262743" y="5257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United States </a:t>
            </a:r>
            <a:r>
              <a:rPr lang="en-US" dirty="0" smtClean="0"/>
              <a:t>imported </a:t>
            </a:r>
            <a:r>
              <a:rPr lang="en-US" dirty="0"/>
              <a:t>wildlife the Most. Netherlands ranks first in the export country, which is a little surprising.</a:t>
            </a:r>
          </a:p>
        </p:txBody>
      </p:sp>
    </p:spTree>
    <p:extLst>
      <p:ext uri="{BB962C8B-B14F-4D97-AF65-F5344CB8AC3E}">
        <p14:creationId xmlns:p14="http://schemas.microsoft.com/office/powerpoint/2010/main" val="171122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country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0129"/>
            <a:ext cx="7446786" cy="4022725"/>
          </a:xfrm>
        </p:spPr>
      </p:pic>
      <p:sp>
        <p:nvSpPr>
          <p:cNvPr id="5" name="Rectangle 4"/>
          <p:cNvSpPr/>
          <p:nvPr/>
        </p:nvSpPr>
        <p:spPr>
          <a:xfrm>
            <a:off x="8737600" y="2737329"/>
            <a:ext cx="27286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Among </a:t>
            </a:r>
            <a:r>
              <a:rPr lang="en-US" dirty="0"/>
              <a:t>top 10 importers, all of they import wildlife mainly for commercial use. Then is for personal and scientific. </a:t>
            </a:r>
          </a:p>
        </p:txBody>
      </p:sp>
    </p:spTree>
    <p:extLst>
      <p:ext uri="{BB962C8B-B14F-4D97-AF65-F5344CB8AC3E}">
        <p14:creationId xmlns:p14="http://schemas.microsoft.com/office/powerpoint/2010/main" val="82810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country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47863"/>
            <a:ext cx="7509576" cy="4022725"/>
          </a:xfrm>
        </p:spPr>
      </p:pic>
      <p:sp>
        <p:nvSpPr>
          <p:cNvPr id="6" name="Rectangle 5"/>
          <p:cNvSpPr/>
          <p:nvPr/>
        </p:nvSpPr>
        <p:spPr>
          <a:xfrm>
            <a:off x="8868229" y="2758896"/>
            <a:ext cx="2656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Terms imported most by them are </a:t>
            </a:r>
            <a:r>
              <a:rPr lang="en-US" dirty="0" smtClean="0"/>
              <a:t>live</a:t>
            </a:r>
            <a:r>
              <a:rPr lang="en-US" dirty="0"/>
              <a:t>, then leather product and specimens.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country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43574"/>
            <a:ext cx="10058400" cy="3018503"/>
          </a:xfrm>
        </p:spPr>
      </p:pic>
      <p:sp>
        <p:nvSpPr>
          <p:cNvPr id="5" name="Rectangle 4"/>
          <p:cNvSpPr/>
          <p:nvPr/>
        </p:nvSpPr>
        <p:spPr>
          <a:xfrm>
            <a:off x="1097279" y="5062077"/>
            <a:ext cx="9106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Among top 10 exporters, most of they exported wildlife </a:t>
            </a:r>
            <a:r>
              <a:rPr lang="en-US" dirty="0" smtClean="0"/>
              <a:t>also </a:t>
            </a:r>
            <a:r>
              <a:rPr lang="en-US" dirty="0"/>
              <a:t>for commercial use. But there's huge part of nan records in </a:t>
            </a:r>
            <a:r>
              <a:rPr lang="en-US" dirty="0" smtClean="0"/>
              <a:t>Netherlands.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resource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CITES </a:t>
            </a:r>
            <a:r>
              <a:rPr lang="en-US" b="1" dirty="0" smtClean="0"/>
              <a:t>Wildlife </a:t>
            </a:r>
            <a:r>
              <a:rPr lang="en-US" b="1" dirty="0"/>
              <a:t>Trade </a:t>
            </a:r>
            <a:r>
              <a:rPr lang="en-US" b="1" dirty="0" smtClean="0"/>
              <a:t>Database</a:t>
            </a:r>
            <a:r>
              <a:rPr lang="en-US" dirty="0" smtClean="0"/>
              <a:t>: </a:t>
            </a:r>
            <a:r>
              <a:rPr lang="en-US" dirty="0" err="1" smtClean="0"/>
              <a:t>Kaggle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www.kaggle.com/cites/cites-wildlife-trade-database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comptab_2018-01-29 16_00_comma_separated.csv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</a:t>
            </a:r>
            <a:r>
              <a:rPr lang="is-IS" dirty="0" smtClean="0"/>
              <a:t>67161 records </a:t>
            </a:r>
          </a:p>
          <a:p>
            <a:r>
              <a:rPr lang="en-US" b="1" cap="all" dirty="0"/>
              <a:t>LIVING PLANET REPORT </a:t>
            </a:r>
            <a:r>
              <a:rPr lang="en-US" b="1" cap="all" dirty="0"/>
              <a:t>2016: </a:t>
            </a:r>
            <a:endParaRPr lang="en-US" b="1" cap="all" dirty="0" smtClean="0"/>
          </a:p>
          <a:p>
            <a:r>
              <a:rPr lang="en-US" b="1" cap="all" dirty="0"/>
              <a:t> </a:t>
            </a:r>
            <a:r>
              <a:rPr lang="en-US" b="1" cap="all" dirty="0" smtClean="0"/>
              <a:t>              </a:t>
            </a:r>
            <a:r>
              <a:rPr lang="en-US" cap="all" dirty="0" smtClean="0">
                <a:hlinkClick r:id="rId3"/>
              </a:rPr>
              <a:t>https</a:t>
            </a:r>
            <a:r>
              <a:rPr lang="en-US" cap="all" dirty="0">
                <a:hlinkClick r:id="rId3"/>
              </a:rPr>
              <a:t>://</a:t>
            </a:r>
            <a:r>
              <a:rPr lang="en-US" cap="all" dirty="0" smtClean="0">
                <a:hlinkClick r:id="rId3"/>
              </a:rPr>
              <a:t>www.worldwildlife.org/pages/living-planet-report-2016</a:t>
            </a:r>
            <a:endParaRPr lang="en-US" cap="all" dirty="0" smtClean="0"/>
          </a:p>
          <a:p>
            <a:r>
              <a:rPr lang="en-US" b="1" dirty="0"/>
              <a:t>Illegal Wildlife Trade </a:t>
            </a:r>
            <a:r>
              <a:rPr lang="en-US" b="1" dirty="0" smtClean="0"/>
              <a:t>Facts: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       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://www.havocscope.com/illegal-wildlife-trade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country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23563"/>
            <a:ext cx="10058400" cy="3021456"/>
          </a:xfrm>
        </p:spPr>
      </p:pic>
      <p:sp>
        <p:nvSpPr>
          <p:cNvPr id="6" name="Rectangle 5"/>
          <p:cNvSpPr/>
          <p:nvPr/>
        </p:nvSpPr>
        <p:spPr>
          <a:xfrm>
            <a:off x="1436915" y="513122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Terms exported most by them are as live, then leather product, specimens and garments. For Netherlands, they </a:t>
            </a:r>
            <a:r>
              <a:rPr lang="en-US" dirty="0" smtClean="0"/>
              <a:t>traded </a:t>
            </a:r>
            <a:r>
              <a:rPr lang="en-US" dirty="0"/>
              <a:t>live the most.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Importers and top genus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79" y="1947863"/>
            <a:ext cx="7411433" cy="4022725"/>
          </a:xfrm>
        </p:spPr>
      </p:pic>
      <p:sp>
        <p:nvSpPr>
          <p:cNvPr id="5" name="Rectangle 4"/>
          <p:cNvSpPr/>
          <p:nvPr/>
        </p:nvSpPr>
        <p:spPr>
          <a:xfrm>
            <a:off x="9042400" y="2699435"/>
            <a:ext cx="16836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Combining with top 10 genus, US imported every genus the most.</a:t>
            </a:r>
          </a:p>
        </p:txBody>
      </p:sp>
    </p:spTree>
    <p:extLst>
      <p:ext uri="{BB962C8B-B14F-4D97-AF65-F5344CB8AC3E}">
        <p14:creationId xmlns:p14="http://schemas.microsoft.com/office/powerpoint/2010/main" val="18439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Exporters and top genus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32529"/>
            <a:ext cx="7473915" cy="4022725"/>
          </a:xfrm>
        </p:spPr>
      </p:pic>
      <p:sp>
        <p:nvSpPr>
          <p:cNvPr id="6" name="Rectangle 5"/>
          <p:cNvSpPr/>
          <p:nvPr/>
        </p:nvSpPr>
        <p:spPr>
          <a:xfrm>
            <a:off x="8760823" y="2531906"/>
            <a:ext cx="23948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smtClean="0"/>
              <a:t>exporters and top genus chart, </a:t>
            </a:r>
            <a:r>
              <a:rPr lang="en-US" dirty="0"/>
              <a:t>it seems that Italy exported every genus the most. So why did Netherlands is the country with highest export </a:t>
            </a:r>
            <a:r>
              <a:rPr lang="en-US" dirty="0" smtClean="0"/>
              <a:t>number?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Exporters and genus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13996"/>
            <a:ext cx="7726668" cy="4022725"/>
          </a:xfrm>
        </p:spPr>
      </p:pic>
      <p:sp>
        <p:nvSpPr>
          <p:cNvPr id="6" name="Rectangle 5"/>
          <p:cNvSpPr/>
          <p:nvPr/>
        </p:nvSpPr>
        <p:spPr>
          <a:xfrm>
            <a:off x="9158514" y="1913996"/>
            <a:ext cx="155302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is easy to </a:t>
            </a:r>
            <a:r>
              <a:rPr lang="en-US" dirty="0" smtClean="0"/>
              <a:t>see </a:t>
            </a:r>
            <a:r>
              <a:rPr lang="en-US" dirty="0"/>
              <a:t>that actually Netherlands exported plants the most since </a:t>
            </a:r>
            <a:r>
              <a:rPr lang="en-US" dirty="0" err="1"/>
              <a:t>Mammillaria</a:t>
            </a:r>
            <a:r>
              <a:rPr lang="en-US" dirty="0"/>
              <a:t>, Aloe, Euphorbia, </a:t>
            </a:r>
            <a:r>
              <a:rPr lang="en-US" dirty="0" err="1"/>
              <a:t>Rhipsalis</a:t>
            </a:r>
            <a:r>
              <a:rPr lang="en-US" dirty="0"/>
              <a:t> are all pants. And related to real life, it is very </a:t>
            </a:r>
            <a:r>
              <a:rPr lang="en-US" dirty="0" smtClean="0"/>
              <a:t>reasonable.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9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wildlife are traded for </a:t>
            </a:r>
            <a:r>
              <a:rPr lang="en-US" dirty="0" smtClean="0"/>
              <a:t>commercial use as live</a:t>
            </a:r>
            <a:r>
              <a:rPr lang="en-US" dirty="0"/>
              <a:t>, leather </a:t>
            </a:r>
            <a:r>
              <a:rPr lang="en-US" dirty="0" smtClean="0"/>
              <a:t>products. Most </a:t>
            </a:r>
            <a:r>
              <a:rPr lang="en-US" dirty="0"/>
              <a:t>of the </a:t>
            </a:r>
            <a:r>
              <a:rPr lang="en-US" dirty="0" smtClean="0"/>
              <a:t>trades happened in </a:t>
            </a:r>
            <a:r>
              <a:rPr lang="en-US" dirty="0"/>
              <a:t>northern part of earth. Although they are legal</a:t>
            </a:r>
            <a:r>
              <a:rPr lang="en-US" dirty="0" smtClean="0"/>
              <a:t>, but </a:t>
            </a:r>
            <a:r>
              <a:rPr lang="en-US" dirty="0"/>
              <a:t>still represents a major threat to </a:t>
            </a:r>
            <a:r>
              <a:rPr lang="en-US" dirty="0" smtClean="0"/>
              <a:t>biodiversity. </a:t>
            </a:r>
            <a:r>
              <a:rPr lang="en-US" dirty="0"/>
              <a:t>Animals are captured, killed and traded live or in parts for a number of </a:t>
            </a:r>
            <a:r>
              <a:rPr lang="en-US" dirty="0" smtClean="0"/>
              <a:t>purposes. Needless </a:t>
            </a:r>
            <a:r>
              <a:rPr lang="en-US" dirty="0"/>
              <a:t>to say the trade in black </a:t>
            </a:r>
            <a:r>
              <a:rPr lang="en-US" dirty="0" smtClean="0"/>
              <a:t>market.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Infographic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0" y="2032529"/>
            <a:ext cx="5138706" cy="4022725"/>
          </a:xfrm>
        </p:spPr>
      </p:pic>
      <p:sp>
        <p:nvSpPr>
          <p:cNvPr id="5" name="Rectangle 4"/>
          <p:cNvSpPr/>
          <p:nvPr/>
        </p:nvSpPr>
        <p:spPr>
          <a:xfrm>
            <a:off x="7053943" y="2289565"/>
            <a:ext cx="30770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terms of animal population</a:t>
            </a:r>
            <a:r>
              <a:rPr lang="en-US" dirty="0" smtClean="0"/>
              <a:t>, it </a:t>
            </a:r>
            <a:r>
              <a:rPr lang="en-US" dirty="0"/>
              <a:t>is decreasing every year and some species has already been on the brink of extinction. More strict rules should be set for wildlife trade.</a:t>
            </a:r>
          </a:p>
        </p:txBody>
      </p:sp>
    </p:spTree>
    <p:extLst>
      <p:ext uri="{BB962C8B-B14F-4D97-AF65-F5344CB8AC3E}">
        <p14:creationId xmlns:p14="http://schemas.microsoft.com/office/powerpoint/2010/main" val="11502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Various way to demonstrate visualization</a:t>
            </a:r>
            <a:r>
              <a:rPr lang="zh-CN" altLang="en-US" dirty="0" smtClean="0"/>
              <a:t>： </a:t>
            </a:r>
            <a:r>
              <a:rPr lang="en-US" altLang="zh-CN" dirty="0"/>
              <a:t>D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 </a:t>
            </a:r>
            <a:r>
              <a:rPr lang="en-US" altLang="zh-CN" dirty="0" err="1"/>
              <a:t>P</a:t>
            </a:r>
            <a:r>
              <a:rPr lang="en-US" altLang="zh-CN" dirty="0" err="1" smtClean="0"/>
              <a:t>lotly</a:t>
            </a:r>
            <a:r>
              <a:rPr lang="en-US" altLang="zh-CN" dirty="0" smtClean="0"/>
              <a:t> Tableau  Infographic </a:t>
            </a:r>
          </a:p>
          <a:p>
            <a:r>
              <a:rPr lang="en-US" dirty="0" smtClean="0"/>
              <a:t>How to place and structure a website </a:t>
            </a:r>
          </a:p>
          <a:p>
            <a:r>
              <a:rPr lang="en-US" altLang="zh-CN" dirty="0" smtClean="0"/>
              <a:t>More proficient and experienced in CSS HTML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CITES Wildlife Trade Database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7" y="2082801"/>
            <a:ext cx="11610846" cy="3131014"/>
          </a:xfrm>
        </p:spPr>
      </p:pic>
      <p:sp>
        <p:nvSpPr>
          <p:cNvPr id="5" name="Rectangle 4"/>
          <p:cNvSpPr/>
          <p:nvPr/>
        </p:nvSpPr>
        <p:spPr>
          <a:xfrm>
            <a:off x="1097280" y="52138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This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visualization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is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mainly based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on CITES Wildlife Trade Database. It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records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international legal wildlife trade from 2016 to 2017.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Calculation and modify for CITES </a:t>
            </a:r>
            <a:r>
              <a:rPr lang="en-US" dirty="0"/>
              <a:t>Wildlife </a:t>
            </a:r>
            <a:r>
              <a:rPr lang="en-US" dirty="0" smtClean="0"/>
              <a:t>Trade data: Top 10 genus top 10 taxon top 10 terms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31447"/>
            <a:ext cx="9042400" cy="40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0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6603"/>
            <a:ext cx="6366933" cy="5761148"/>
          </a:xfrm>
        </p:spPr>
      </p:pic>
    </p:spTree>
    <p:extLst>
      <p:ext uri="{BB962C8B-B14F-4D97-AF65-F5344CB8AC3E}">
        <p14:creationId xmlns:p14="http://schemas.microsoft.com/office/powerpoint/2010/main" val="26637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17 visualization in total</a:t>
            </a:r>
          </a:p>
          <a:p>
            <a:r>
              <a:rPr lang="en-US" sz="2400" dirty="0"/>
              <a:t>Started with </a:t>
            </a:r>
            <a:r>
              <a:rPr lang="en-US" sz="2400" dirty="0" smtClean="0"/>
              <a:t>timeline effects introducing the </a:t>
            </a:r>
            <a:r>
              <a:rPr lang="en-US" sz="2400" dirty="0"/>
              <a:t>organization, the database and explaining some terminology for the animal species.</a:t>
            </a:r>
            <a:r>
              <a:rPr lang="en-US" sz="2400" dirty="0" smtClean="0"/>
              <a:t>    </a:t>
            </a:r>
          </a:p>
          <a:p>
            <a:r>
              <a:rPr lang="en-US" sz="2400" dirty="0" smtClean="0"/>
              <a:t>       </a:t>
            </a:r>
            <a:endParaRPr lang="en-US" sz="2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67566"/>
            <a:ext cx="6669884" cy="31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taxon and genus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66" y="2980098"/>
            <a:ext cx="8961120" cy="3678232"/>
          </a:xfrm>
        </p:spPr>
      </p:pic>
      <p:sp>
        <p:nvSpPr>
          <p:cNvPr id="7" name="Rectangle 6"/>
          <p:cNvSpPr/>
          <p:nvPr/>
        </p:nvSpPr>
        <p:spPr>
          <a:xfrm>
            <a:off x="1097280" y="1897064"/>
            <a:ext cx="10194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The numbers of top 10 taxon traded ranges from around 700 to above 2400. There are four taxon traded above 1000 times. They are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Crocodylus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porosus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, Alligator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mississippiensis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, Python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reticulatus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Crocodylus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Helvetica" charset="0"/>
              </a:rPr>
              <a:t>niloticus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. </a:t>
            </a:r>
            <a:r>
              <a:rPr lang="en-US" dirty="0" err="1" smtClean="0">
                <a:solidFill>
                  <a:srgbClr val="000000"/>
                </a:solidFill>
                <a:latin typeface="Helvetica" charset="0"/>
              </a:rPr>
              <a:t>Crocodylus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niloticus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has the highest trade record which is 2410.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taxon and genus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46" y="1846264"/>
            <a:ext cx="7573611" cy="3633098"/>
          </a:xfrm>
        </p:spPr>
      </p:pic>
      <p:sp>
        <p:nvSpPr>
          <p:cNvPr id="5" name="Rectangle 4"/>
          <p:cNvSpPr/>
          <p:nvPr/>
        </p:nvSpPr>
        <p:spPr>
          <a:xfrm>
            <a:off x="1770744" y="5588266"/>
            <a:ext cx="8592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From the top 10 taxon image, actually they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are 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crocodile, alligator,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python, elephant, monkey.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7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taxon and genus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08" y="2887594"/>
            <a:ext cx="8090263" cy="3743502"/>
          </a:xfrm>
        </p:spPr>
      </p:pic>
      <p:sp>
        <p:nvSpPr>
          <p:cNvPr id="5" name="Rectangle 4"/>
          <p:cNvSpPr/>
          <p:nvPr/>
        </p:nvSpPr>
        <p:spPr>
          <a:xfrm>
            <a:off x="1097279" y="1964264"/>
            <a:ext cx="9933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The numbers of top 10 genus traded ranges from around 900 to above 4400. Python and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Crocodylus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had been traded over 4000 times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. </a:t>
            </a:r>
            <a:r>
              <a:rPr lang="en-US" dirty="0" err="1" smtClean="0">
                <a:solidFill>
                  <a:srgbClr val="000000"/>
                </a:solidFill>
                <a:latin typeface="Helvetica" charset="0"/>
              </a:rPr>
              <a:t>Crocodylus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has the highest trade record.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182</TotalTime>
  <Words>767</Words>
  <Application>Microsoft Macintosh PowerPoint</Application>
  <PresentationFormat>Widescreen</PresentationFormat>
  <Paragraphs>62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Helvetica</vt:lpstr>
      <vt:lpstr>宋体</vt:lpstr>
      <vt:lpstr>Retrospect</vt:lpstr>
      <vt:lpstr>Wildlife Trade Visualization </vt:lpstr>
      <vt:lpstr>Data resource </vt:lpstr>
      <vt:lpstr>CITES Wildlife Trade Database</vt:lpstr>
      <vt:lpstr>Data preparation </vt:lpstr>
      <vt:lpstr>PowerPoint Presentation</vt:lpstr>
      <vt:lpstr>Structure </vt:lpstr>
      <vt:lpstr>Top taxon and genus</vt:lpstr>
      <vt:lpstr>Top taxon and genus</vt:lpstr>
      <vt:lpstr>Top taxon and genus</vt:lpstr>
      <vt:lpstr>Top taxon and genus</vt:lpstr>
      <vt:lpstr>Top term traded and purpose </vt:lpstr>
      <vt:lpstr>Top term traded and purpose </vt:lpstr>
      <vt:lpstr>Top term traded and purpose </vt:lpstr>
      <vt:lpstr>Top term traded and purpose </vt:lpstr>
      <vt:lpstr>Import country and Export country</vt:lpstr>
      <vt:lpstr>Import country and Export country</vt:lpstr>
      <vt:lpstr>Import country</vt:lpstr>
      <vt:lpstr>Import country</vt:lpstr>
      <vt:lpstr>Export country </vt:lpstr>
      <vt:lpstr>Export country </vt:lpstr>
      <vt:lpstr>Importers and top genus </vt:lpstr>
      <vt:lpstr>Exporters and top genus </vt:lpstr>
      <vt:lpstr>Top Exporters and genus </vt:lpstr>
      <vt:lpstr>Conclusion</vt:lpstr>
      <vt:lpstr>Infographic  </vt:lpstr>
      <vt:lpstr>Learnt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Wildlife Trade Visualization </dc:title>
  <dc:creator>Zhang, Ruyue</dc:creator>
  <cp:lastModifiedBy>Zhang, Ruyue</cp:lastModifiedBy>
  <cp:revision>11</cp:revision>
  <dcterms:created xsi:type="dcterms:W3CDTF">2018-05-08T14:42:31Z</dcterms:created>
  <dcterms:modified xsi:type="dcterms:W3CDTF">2018-05-08T17:45:03Z</dcterms:modified>
</cp:coreProperties>
</file>